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7BBF5B28_9343F615.xml" ContentType="application/vnd.ms-powerpoint.comments+xml"/>
  <Override PartName="/ppt/tags/tag5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1.xml" ContentType="application/vnd.openxmlformats-officedocument.presentationml.tags+xml"/>
  <Override PartName="/ppt/notesSlides/notesSlide29.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53.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28"/>
  </p:notesMasterIdLst>
  <p:sldIdLst>
    <p:sldId id="2076138200" r:id="rId7"/>
    <p:sldId id="2076138162" r:id="rId8"/>
    <p:sldId id="1370" r:id="rId9"/>
    <p:sldId id="1841" r:id="rId10"/>
    <p:sldId id="11927" r:id="rId11"/>
    <p:sldId id="2076137915" r:id="rId12"/>
    <p:sldId id="2076137912" r:id="rId13"/>
    <p:sldId id="11933" r:id="rId14"/>
    <p:sldId id="10038" r:id="rId15"/>
    <p:sldId id="11916" r:id="rId16"/>
    <p:sldId id="2076137315" r:id="rId17"/>
    <p:sldId id="2076137314" r:id="rId18"/>
    <p:sldId id="2076137267" r:id="rId19"/>
    <p:sldId id="4395" r:id="rId20"/>
    <p:sldId id="11917" r:id="rId21"/>
    <p:sldId id="2076137329" r:id="rId22"/>
    <p:sldId id="11931" r:id="rId23"/>
    <p:sldId id="2449" r:id="rId24"/>
    <p:sldId id="2076138272" r:id="rId25"/>
    <p:sldId id="2076137913" r:id="rId26"/>
    <p:sldId id="10050" r:id="rId27"/>
    <p:sldId id="10077" r:id="rId28"/>
    <p:sldId id="2076137919" r:id="rId29"/>
    <p:sldId id="2076137914" r:id="rId30"/>
    <p:sldId id="330" r:id="rId31"/>
    <p:sldId id="2076137916" r:id="rId32"/>
    <p:sldId id="261" r:id="rId33"/>
    <p:sldId id="262" r:id="rId34"/>
    <p:sldId id="263" r:id="rId35"/>
    <p:sldId id="2076137917" r:id="rId36"/>
    <p:sldId id="2076137920" r:id="rId37"/>
    <p:sldId id="2076137921" r:id="rId38"/>
    <p:sldId id="334" r:id="rId39"/>
    <p:sldId id="2076137918" r:id="rId40"/>
    <p:sldId id="273" r:id="rId41"/>
    <p:sldId id="2076138273" r:id="rId42"/>
    <p:sldId id="2076138274" r:id="rId43"/>
    <p:sldId id="2076137922" r:id="rId44"/>
    <p:sldId id="11934" r:id="rId45"/>
    <p:sldId id="1387" r:id="rId46"/>
    <p:sldId id="2076138265" r:id="rId47"/>
    <p:sldId id="2076138275" r:id="rId48"/>
    <p:sldId id="258" r:id="rId49"/>
    <p:sldId id="2076137923" r:id="rId50"/>
    <p:sldId id="2076138277" r:id="rId51"/>
    <p:sldId id="11915" r:id="rId52"/>
    <p:sldId id="2076137924" r:id="rId53"/>
    <p:sldId id="2076138279" r:id="rId54"/>
    <p:sldId id="2076137929" r:id="rId55"/>
    <p:sldId id="2076136701" r:id="rId56"/>
    <p:sldId id="2076137265" r:id="rId57"/>
    <p:sldId id="10066" r:id="rId58"/>
    <p:sldId id="10067" r:id="rId59"/>
    <p:sldId id="10069" r:id="rId60"/>
    <p:sldId id="10074" r:id="rId61"/>
    <p:sldId id="10075" r:id="rId62"/>
    <p:sldId id="10072" r:id="rId63"/>
    <p:sldId id="10076" r:id="rId64"/>
    <p:sldId id="2076137925" r:id="rId65"/>
    <p:sldId id="10650" r:id="rId66"/>
    <p:sldId id="2076137726" r:id="rId67"/>
    <p:sldId id="2076137722" r:id="rId68"/>
    <p:sldId id="2076137725" r:id="rId69"/>
    <p:sldId id="2076137926" r:id="rId70"/>
    <p:sldId id="266" r:id="rId71"/>
    <p:sldId id="267" r:id="rId72"/>
    <p:sldId id="2076137927" r:id="rId73"/>
    <p:sldId id="268" r:id="rId74"/>
    <p:sldId id="271" r:id="rId75"/>
    <p:sldId id="274" r:id="rId76"/>
    <p:sldId id="2451" r:id="rId77"/>
    <p:sldId id="2076137930" r:id="rId78"/>
    <p:sldId id="2076138280" r:id="rId79"/>
    <p:sldId id="2076138270" r:id="rId80"/>
    <p:sldId id="2076138103" r:id="rId81"/>
    <p:sldId id="2076138316" r:id="rId82"/>
    <p:sldId id="2076138326" r:id="rId83"/>
    <p:sldId id="2076138318" r:id="rId84"/>
    <p:sldId id="9897" r:id="rId85"/>
    <p:sldId id="2076137932" r:id="rId86"/>
    <p:sldId id="2076138327" r:id="rId87"/>
    <p:sldId id="2076138328" r:id="rId88"/>
    <p:sldId id="9999" r:id="rId89"/>
    <p:sldId id="10010" r:id="rId90"/>
    <p:sldId id="2076136698" r:id="rId91"/>
    <p:sldId id="10000" r:id="rId92"/>
    <p:sldId id="10001" r:id="rId93"/>
    <p:sldId id="10002" r:id="rId94"/>
    <p:sldId id="10049" r:id="rId95"/>
    <p:sldId id="269" r:id="rId96"/>
    <p:sldId id="2076137928" r:id="rId97"/>
    <p:sldId id="9899" r:id="rId98"/>
    <p:sldId id="9902" r:id="rId99"/>
    <p:sldId id="10023" r:id="rId100"/>
    <p:sldId id="9901" r:id="rId101"/>
    <p:sldId id="2076137934" r:id="rId102"/>
    <p:sldId id="2076138321" r:id="rId103"/>
    <p:sldId id="335" r:id="rId104"/>
    <p:sldId id="9980" r:id="rId105"/>
    <p:sldId id="2076138322" r:id="rId106"/>
    <p:sldId id="265" r:id="rId107"/>
    <p:sldId id="2076138323" r:id="rId108"/>
    <p:sldId id="2076138325" r:id="rId109"/>
    <p:sldId id="2076137931" r:id="rId110"/>
    <p:sldId id="9903" r:id="rId111"/>
    <p:sldId id="10022" r:id="rId112"/>
    <p:sldId id="10012" r:id="rId113"/>
    <p:sldId id="270" r:id="rId114"/>
    <p:sldId id="2076138329" r:id="rId115"/>
    <p:sldId id="2076138330" r:id="rId116"/>
    <p:sldId id="264" r:id="rId117"/>
    <p:sldId id="2076138331" r:id="rId118"/>
    <p:sldId id="2076138332" r:id="rId119"/>
    <p:sldId id="2076138333" r:id="rId120"/>
    <p:sldId id="2076138334" r:id="rId121"/>
    <p:sldId id="2076138281" r:id="rId122"/>
    <p:sldId id="2076138263" r:id="rId123"/>
    <p:sldId id="2076138256" r:id="rId124"/>
    <p:sldId id="2076138225" r:id="rId125"/>
    <p:sldId id="260" r:id="rId126"/>
    <p:sldId id="2076138226"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Lst>
        </p14:section>
        <p14:section name="Data Loading &amp; Data Lake Organization" id="{F1BF331C-0886-42E4-8C6F-3E64E8AFF81E}">
          <p14:sldIdLst>
            <p14:sldId id="1370"/>
            <p14:sldId id="1841"/>
            <p14:sldId id="11927"/>
            <p14:sldId id="2076137915"/>
            <p14:sldId id="2076137912"/>
            <p14:sldId id="11933"/>
            <p14:sldId id="10038"/>
            <p14:sldId id="11916"/>
            <p14:sldId id="2076137315"/>
            <p14:sldId id="2076137314"/>
            <p14:sldId id="2076137267"/>
            <p14:sldId id="4395"/>
            <p14:sldId id="11917"/>
            <p14:sldId id="2076137329"/>
            <p14:sldId id="11931"/>
            <p14:sldId id="2449"/>
            <p14:sldId id="2076138272"/>
            <p14:sldId id="2076137913"/>
            <p14:sldId id="10050"/>
            <p14:sldId id="10077"/>
            <p14:sldId id="2076137919"/>
            <p14:sldId id="2076137914"/>
            <p14:sldId id="330"/>
            <p14:sldId id="2076137916"/>
            <p14:sldId id="261"/>
            <p14:sldId id="262"/>
            <p14:sldId id="263"/>
            <p14:sldId id="2076137917"/>
            <p14:sldId id="2076137920"/>
            <p14:sldId id="2076137921"/>
            <p14:sldId id="334"/>
            <p14:sldId id="2076137918"/>
            <p14:sldId id="273"/>
            <p14:sldId id="2076138273"/>
            <p14:sldId id="2076138274"/>
            <p14:sldId id="2076137922"/>
            <p14:sldId id="11934"/>
            <p14:sldId id="1387"/>
          </p14:sldIdLst>
        </p14:section>
        <p14:section name="Data Transformations" id="{DC765698-9ADF-48E5-B6D2-A388257F4B28}">
          <p14:sldIdLst>
            <p14:sldId id="2076138265"/>
            <p14:sldId id="2076138275"/>
            <p14:sldId id="258"/>
            <p14:sldId id="2076137923"/>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67"/>
            <p14:sldId id="2076137927"/>
            <p14:sldId id="268"/>
            <p14:sldId id="271"/>
            <p14:sldId id="274"/>
            <p14:sldId id="2451"/>
            <p14:sldId id="2076137930"/>
            <p14:sldId id="2076138280"/>
            <p14:sldId id="2076138270"/>
          </p14:sldIdLst>
        </p14:section>
        <p14:section name="Break 1" id="{6AEC2DB3-CC01-4297-95D6-EC339C718F78}">
          <p14:sldIdLst>
            <p14:sldId id="2076138103"/>
          </p14:sldIdLst>
        </p14:section>
        <p14:section name="DW Optimization" id="{B5F218D4-26F4-4679-A8DD-F241886E8925}">
          <p14:sldIdLst>
            <p14:sldId id="2076138316"/>
            <p14:sldId id="2076138326"/>
            <p14:sldId id="2076138318"/>
            <p14:sldId id="9897"/>
            <p14:sldId id="2076137932"/>
            <p14:sldId id="2076138327"/>
            <p14:sldId id="2076138328"/>
            <p14:sldId id="9999"/>
            <p14:sldId id="10010"/>
            <p14:sldId id="2076136698"/>
            <p14:sldId id="10000"/>
            <p14:sldId id="10001"/>
            <p14:sldId id="10002"/>
            <p14:sldId id="10049"/>
            <p14:sldId id="269"/>
            <p14:sldId id="2076137928"/>
            <p14:sldId id="9899"/>
            <p14:sldId id="9902"/>
            <p14:sldId id="10023"/>
            <p14:sldId id="9901"/>
            <p14:sldId id="2076137934"/>
            <p14:sldId id="2076138321"/>
            <p14:sldId id="335"/>
            <p14:sldId id="9980"/>
            <p14:sldId id="2076138322"/>
            <p14:sldId id="265"/>
            <p14:sldId id="2076138323"/>
            <p14:sldId id="2076138325"/>
            <p14:sldId id="2076137931"/>
            <p14:sldId id="9903"/>
            <p14:sldId id="10022"/>
            <p14:sldId id="10012"/>
            <p14:sldId id="270"/>
            <p14:sldId id="2076138329"/>
            <p14:sldId id="2076138330"/>
            <p14:sldId id="264"/>
            <p14:sldId id="2076138331"/>
            <p14:sldId id="2076138332"/>
            <p14:sldId id="2076138333"/>
            <p14:sldId id="2076138334"/>
          </p14:sldIdLst>
        </p14:section>
        <p14:section name="Break 2" id="{8C42B5BF-2293-4765-A950-8B08A5A3D995}">
          <p14:sldIdLst>
            <p14:sldId id="2076138281"/>
          </p14:sldIdLst>
        </p14:section>
        <p14:section name="PoC Challenges 1 &amp; 2" id="{E3AFADFF-8225-4C6D-8EA4-8DF67AF271AB}">
          <p14:sldIdLst>
            <p14:sldId id="2076138263"/>
            <p14:sldId id="2076138256"/>
          </p14:sldIdLst>
        </p14:section>
        <p14:section name="Wrap-up" id="{C92D7C53-F04F-46E7-8442-3DB8B9E44F7A}">
          <p14:sldIdLst>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715" autoAdjust="0"/>
    <p:restoredTop sz="79632" autoAdjust="0"/>
  </p:normalViewPr>
  <p:slideViewPr>
    <p:cSldViewPr snapToGrid="0">
      <p:cViewPr varScale="1">
        <p:scale>
          <a:sx n="69" d="100"/>
          <a:sy n="69" d="100"/>
        </p:scale>
        <p:origin x="38" y="12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s>
</file>

<file path=ppt/comments/modernComment_7BBF5B28_9343F615.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470704661" sldId="2076138280"/>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6" Type="http://schemas.openxmlformats.org/officeDocument/2006/relationships/image" Target="../media/image51.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image" Target="../media/image47.svg"/><Relationship Id="rId2" Type="http://schemas.openxmlformats.org/officeDocument/2006/relationships/image" Target="../media/image37.svg"/><Relationship Id="rId16" Type="http://schemas.openxmlformats.org/officeDocument/2006/relationships/image" Target="../media/image51.svg"/><Relationship Id="rId1" Type="http://schemas.openxmlformats.org/officeDocument/2006/relationships/image" Target="../media/image52.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54.png"/><Relationship Id="rId15" Type="http://schemas.openxmlformats.org/officeDocument/2006/relationships/image" Target="../media/image58.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56.png"/><Relationship Id="rId1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2.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9/2/2020 4:38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4:38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5:55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460009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9/2/2020 5:55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01460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46</a:t>
            </a:fld>
            <a:endParaRPr lang="en-US"/>
          </a:p>
        </p:txBody>
      </p:sp>
    </p:spTree>
    <p:extLst>
      <p:ext uri="{BB962C8B-B14F-4D97-AF65-F5344CB8AC3E}">
        <p14:creationId xmlns:p14="http://schemas.microsoft.com/office/powerpoint/2010/main" val="2347825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339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5:55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530569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5:55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44132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4:38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9/2/2020 5:47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5:30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9/2/2020 5:30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82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9/2/2020 4:38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9/2/2020 5:30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98</a:t>
            </a:fld>
            <a:endParaRPr lang="en-US" dirty="0"/>
          </a:p>
        </p:txBody>
      </p:sp>
    </p:spTree>
    <p:extLst>
      <p:ext uri="{BB962C8B-B14F-4D97-AF65-F5344CB8AC3E}">
        <p14:creationId xmlns:p14="http://schemas.microsoft.com/office/powerpoint/2010/main" val="2378494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896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5:39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1165617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109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5:30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5:30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116</a:t>
            </a:fld>
            <a:endParaRPr lang="en-US"/>
          </a:p>
        </p:txBody>
      </p:sp>
    </p:spTree>
    <p:extLst>
      <p:ext uri="{BB962C8B-B14F-4D97-AF65-F5344CB8AC3E}">
        <p14:creationId xmlns:p14="http://schemas.microsoft.com/office/powerpoint/2010/main" val="10120270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3155900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3689205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2307321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 id="2147483733"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68.xml"/><Relationship Id="rId6" Type="http://schemas.openxmlformats.org/officeDocument/2006/relationships/image" Target="../media/image98.svg"/><Relationship Id="rId5" Type="http://schemas.openxmlformats.org/officeDocument/2006/relationships/image" Target="../media/image107.png"/><Relationship Id="rId4" Type="http://schemas.openxmlformats.org/officeDocument/2006/relationships/image" Target="../media/image96.sv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68.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113.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68.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1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image" Target="../media/image63.png"/><Relationship Id="rId1" Type="http://schemas.openxmlformats.org/officeDocument/2006/relationships/slideLayout" Target="../slideLayouts/slideLayout56.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svg"/><Relationship Id="rId9" Type="http://schemas.openxmlformats.org/officeDocument/2006/relationships/image" Target="../media/image70.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65.xml"/></Relationships>
</file>

<file path=ppt/slides/_rels/slide117.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16.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118.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svg"/><Relationship Id="rId2" Type="http://schemas.openxmlformats.org/officeDocument/2006/relationships/image" Target="../media/image117.png"/><Relationship Id="rId16" Type="http://schemas.openxmlformats.org/officeDocument/2006/relationships/hyperlink" Target="https://github.com/solliancenet/azure-synapse-analytics-workshop-300-2-day" TargetMode="External"/><Relationship Id="rId1" Type="http://schemas.openxmlformats.org/officeDocument/2006/relationships/slideLayout" Target="../slideLayouts/slideLayout48.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25.sv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image" Target="../media/image63.png"/><Relationship Id="rId1" Type="http://schemas.openxmlformats.org/officeDocument/2006/relationships/slideLayout" Target="../slideLayouts/slideLayout56.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svg"/><Relationship Id="rId9"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66.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66.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66.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7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microsoft.com/office/2018/10/relationships/comments" Target="../comments/modernComment_7BBF5B28_9343F615.xml"/><Relationship Id="rId1" Type="http://schemas.openxmlformats.org/officeDocument/2006/relationships/slideLayout" Target="../slideLayouts/slideLayout5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68.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9.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69.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9.xml"/></Relationships>
</file>

<file path=ppt/slides/_rels/slide8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8.xml"/><Relationship Id="rId1" Type="http://schemas.openxmlformats.org/officeDocument/2006/relationships/slideLayout" Target="../slideLayouts/slideLayout6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8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6.xml"/><Relationship Id="rId5" Type="http://schemas.openxmlformats.org/officeDocument/2006/relationships/image" Target="../media/image28.png"/><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1.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68.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760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33502429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65393335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19484901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20470691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8437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89665255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5" y="1811666"/>
            <a:ext cx="9997291" cy="977575"/>
          </a:xfrm>
        </p:spPr>
        <p:txBody>
          <a:bodyPr/>
          <a:lstStyle/>
          <a:p>
            <a:r>
              <a:rPr lang="en-US" dirty="0"/>
              <a:t>POC Challenges 1 &amp; 2: group-based lab exercises</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892552"/>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hlinkClick r:id="rId16"/>
              </a:rPr>
              <a:t>https://github.com/solliancenet/azure-synapse-analytics-workshop-300-2-day</a:t>
            </a:r>
            <a:endParaRPr lang="en-US" sz="1400" dirty="0">
              <a:solidFill>
                <a:schemeClr val="tx2"/>
              </a:solidFill>
              <a:cs typeface="Segoe UI" pitchFamily="34" charset="0"/>
            </a:endParaRP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792478"/>
            <a:chOff x="2953335" y="812043"/>
            <a:chExt cx="8519115" cy="5792478"/>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263158"/>
              <a:ext cx="8261827" cy="255181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today: </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4" y="4702371"/>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to monitor and manage Azure solutions</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120</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Mapping 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dirty="0"/>
              <a:t>Mapping Data 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8249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734DA84-63F0-A34B-9576-E1EC3045297A}"/>
              </a:ext>
            </a:extLst>
          </p:cNvPr>
          <p:cNvSpPr/>
          <p:nvPr/>
        </p:nvSpPr>
        <p:spPr>
          <a:xfrm>
            <a:off x="1187526" y="1487488"/>
            <a:ext cx="3703719" cy="32939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09" name="TextBox 108">
            <a:extLst>
              <a:ext uri="{FF2B5EF4-FFF2-40B4-BE49-F238E27FC236}">
                <a16:creationId xmlns:a16="http://schemas.microsoft.com/office/drawing/2014/main" id="{CADBA02C-426E-C544-BACC-6D66DBAA0E34}"/>
              </a:ext>
            </a:extLst>
          </p:cNvPr>
          <p:cNvSpPr txBox="1"/>
          <p:nvPr/>
        </p:nvSpPr>
        <p:spPr>
          <a:xfrm>
            <a:off x="1180391"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26" y="1267218"/>
            <a:ext cx="3703719" cy="17373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Welcome, Objectives</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26" y="225300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26" y="313298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26" y="3362927"/>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26" y="4012964"/>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26" y="2482946"/>
            <a:ext cx="3703719" cy="59436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DW Optimization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26" y="5340154"/>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15175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two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288148" y="5939532"/>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0259" y="5803397"/>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EAF9B4AB-5AF7-4B8A-826C-A8212C318E93}"/>
              </a:ext>
            </a:extLst>
          </p:cNvPr>
          <p:cNvSpPr/>
          <p:nvPr/>
        </p:nvSpPr>
        <p:spPr>
          <a:xfrm>
            <a:off x="1187526" y="1872559"/>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42" name="Rectangle 41">
            <a:extLst>
              <a:ext uri="{FF2B5EF4-FFF2-40B4-BE49-F238E27FC236}">
                <a16:creationId xmlns:a16="http://schemas.microsoft.com/office/drawing/2014/main" id="{D2F9BF96-B534-47FA-A7CE-B39830FD3DD9}"/>
              </a:ext>
            </a:extLst>
          </p:cNvPr>
          <p:cNvSpPr/>
          <p:nvPr/>
        </p:nvSpPr>
        <p:spPr>
          <a:xfrm>
            <a:off x="1187526" y="4459971"/>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Continue PoC Challenge 1</a:t>
            </a:r>
          </a:p>
        </p:txBody>
      </p:sp>
      <p:sp>
        <p:nvSpPr>
          <p:cNvPr id="43" name="Rectangle 42">
            <a:extLst>
              <a:ext uri="{FF2B5EF4-FFF2-40B4-BE49-F238E27FC236}">
                <a16:creationId xmlns:a16="http://schemas.microsoft.com/office/drawing/2014/main" id="{4CF2C232-A577-480A-BC6B-9C714DD60B9F}"/>
              </a:ext>
            </a:extLst>
          </p:cNvPr>
          <p:cNvSpPr/>
          <p:nvPr/>
        </p:nvSpPr>
        <p:spPr>
          <a:xfrm>
            <a:off x="1187526" y="5110110"/>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44" name="Rectangle 43">
            <a:extLst>
              <a:ext uri="{FF2B5EF4-FFF2-40B4-BE49-F238E27FC236}">
                <a16:creationId xmlns:a16="http://schemas.microsoft.com/office/drawing/2014/main" id="{3D3915CB-BE13-414A-AC9F-6CCE5BAD27E9}"/>
              </a:ext>
            </a:extLst>
          </p:cNvPr>
          <p:cNvSpPr/>
          <p:nvPr/>
        </p:nvSpPr>
        <p:spPr>
          <a:xfrm>
            <a:off x="1187526" y="6220336"/>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Continue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a:t>
            </a:r>
          </a:p>
        </p:txBody>
      </p:sp>
      <p:sp>
        <p:nvSpPr>
          <p:cNvPr id="45" name="Rectangle 44">
            <a:extLst>
              <a:ext uri="{FF2B5EF4-FFF2-40B4-BE49-F238E27FC236}">
                <a16:creationId xmlns:a16="http://schemas.microsoft.com/office/drawing/2014/main" id="{DD612587-CEA8-49FF-BCF7-23B8313BAB3D}"/>
              </a:ext>
            </a:extLst>
          </p:cNvPr>
          <p:cNvSpPr/>
          <p:nvPr/>
        </p:nvSpPr>
        <p:spPr>
          <a:xfrm>
            <a:off x="1187526" y="599029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
        <p:nvSpPr>
          <p:cNvPr id="2" name="Text Placeholder 1"/>
          <p:cNvSpPr>
            <a:spLocks noGrp="1"/>
          </p:cNvSpPr>
          <p:nvPr>
            <p:ph type="body" sz="quarter" idx="12"/>
          </p:nvPr>
        </p:nvSpPr>
        <p:spPr>
          <a:xfrm>
            <a:off x="584200" y="3962326"/>
            <a:ext cx="5084064" cy="603499"/>
          </a:xfrm>
        </p:spPr>
        <p:txBody>
          <a:bodyPr/>
          <a:lstStyle/>
          <a:p>
            <a:r>
              <a:rPr lang="en-US" dirty="0"/>
              <a:t>Presenter name(s)</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301749"/>
          </a:xfrm>
        </p:spPr>
        <p:txBody>
          <a:bodyPr/>
          <a:lstStyle/>
          <a:p>
            <a:r>
              <a:rPr lang="en-US" dirty="0"/>
              <a:t>Speaker name(s)</a:t>
            </a:r>
          </a:p>
        </p:txBody>
      </p:sp>
    </p:spTree>
    <p:custDataLst>
      <p:tags r:id="rId1"/>
    </p:custDataLst>
    <p:extLst>
      <p:ext uri="{BB962C8B-B14F-4D97-AF65-F5344CB8AC3E}">
        <p14:creationId xmlns:p14="http://schemas.microsoft.com/office/powerpoint/2010/main" val="94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301146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39081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Transform with Pipelines</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04965" y="435679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4704964" y="570212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6865753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extLst>
      <p:ext uri="{BB962C8B-B14F-4D97-AF65-F5344CB8AC3E}">
        <p14:creationId xmlns:p14="http://schemas.microsoft.com/office/powerpoint/2010/main" val="171719120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Pipelines</a:t>
            </a:r>
          </a:p>
        </p:txBody>
      </p:sp>
    </p:spTree>
    <p:extLst>
      <p:ext uri="{BB962C8B-B14F-4D97-AF65-F5344CB8AC3E}">
        <p14:creationId xmlns:p14="http://schemas.microsoft.com/office/powerpoint/2010/main" val="367625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6048465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9442402" cy="757914"/>
          </a:xfrm>
        </p:spPr>
        <p:txBody>
          <a:bodyPr/>
          <a:lstStyle/>
          <a:p>
            <a:r>
              <a:rPr lang="en-US" dirty="0"/>
              <a:t>No Code Transform with Mapping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90425"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etc.</a:t>
            </a: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06880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66887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22790934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24087176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388261160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6146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0275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36567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134168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3125584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05581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627902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6722891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222302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4143506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1847639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94841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96210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5129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extLst>
      <p:ext uri="{BB962C8B-B14F-4D97-AF65-F5344CB8AC3E}">
        <p14:creationId xmlns:p14="http://schemas.microsoft.com/office/powerpoint/2010/main" val="186546260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a:latin typeface="Calibri"/>
                <a:cs typeface="Calibri"/>
              </a:rPr>
              <a:t>least </a:t>
            </a:r>
            <a:r>
              <a:rPr lang="en-US" spc="-5">
                <a:latin typeface="Calibri"/>
                <a:cs typeface="Calibri"/>
              </a:rPr>
              <a:t>60 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extLst>
      <p:ext uri="{BB962C8B-B14F-4D97-AF65-F5344CB8AC3E}">
        <p14:creationId xmlns:p14="http://schemas.microsoft.com/office/powerpoint/2010/main" val="76050316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extLst>
      <p:ext uri="{BB962C8B-B14F-4D97-AF65-F5344CB8AC3E}">
        <p14:creationId xmlns:p14="http://schemas.microsoft.com/office/powerpoint/2010/main" val="370755502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extLst>
      <p:ext uri="{BB962C8B-B14F-4D97-AF65-F5344CB8AC3E}">
        <p14:creationId xmlns:p14="http://schemas.microsoft.com/office/powerpoint/2010/main" val="386707296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extLst>
      <p:ext uri="{BB962C8B-B14F-4D97-AF65-F5344CB8AC3E}">
        <p14:creationId xmlns:p14="http://schemas.microsoft.com/office/powerpoint/2010/main" val="933693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extLst>
      <p:ext uri="{BB962C8B-B14F-4D97-AF65-F5344CB8AC3E}">
        <p14:creationId xmlns:p14="http://schemas.microsoft.com/office/powerpoint/2010/main" val="236632061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49487323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57713803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70704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5516914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603499"/>
          </a:xfrm>
        </p:spPr>
        <p:txBody>
          <a:bodyPr/>
          <a:lstStyle/>
          <a:p>
            <a:r>
              <a:rPr lang="en-US" dirty="0"/>
              <a:t>Speaker name(s)</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311738"/>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Table design</a:t>
            </a:r>
          </a:p>
          <a:p>
            <a:pPr marL="281677" lvl="1" indent="0">
              <a:buNone/>
            </a:pPr>
            <a:r>
              <a:rPr lang="en-US" sz="1765" dirty="0">
                <a:solidFill>
                  <a:schemeClr val="tx1"/>
                </a:solidFill>
              </a:rPr>
              <a:t>Clustered columnstore index and ordered variant, clustered index, heap and non-clustered index.</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57343"/>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Index design</a:t>
            </a:r>
          </a:p>
          <a:p>
            <a:pPr marL="281677" lvl="1" indent="0">
              <a:buNone/>
            </a:pPr>
            <a:r>
              <a:rPr lang="en-US" sz="1765" dirty="0">
                <a:solidFill>
                  <a:schemeClr val="tx1"/>
                </a:solidFill>
              </a:rPr>
              <a:t>Clustered columnstore index and ordered variant, clustered index, heap and non-clustered index.</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74041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156429001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22947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2357</TotalTime>
  <Words>14194</Words>
  <Application>Microsoft Office PowerPoint</Application>
  <PresentationFormat>Widescreen</PresentationFormat>
  <Paragraphs>2177</Paragraphs>
  <Slides>121</Slides>
  <Notes>57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121</vt:i4>
      </vt:variant>
    </vt:vector>
  </HeadingPairs>
  <TitlesOfParts>
    <vt:vector size="134"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Mapping Data Flows</vt:lpstr>
      <vt:lpstr>Mapping Data 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Data Transformations</vt:lpstr>
      <vt:lpstr>Agenda</vt:lpstr>
      <vt:lpstr>Typical Data Transformations</vt:lpstr>
      <vt:lpstr>Transform with Pipelines</vt:lpstr>
      <vt:lpstr>Transform with Pipelines</vt:lpstr>
      <vt:lpstr>No Code Transform with Mapping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PowerPoint Presentation</vt:lpstr>
      <vt:lpstr>DW Optimization</vt:lpstr>
      <vt:lpstr>Agenda</vt:lpstr>
      <vt:lpstr>Azure Synapse Analytics </vt:lpstr>
      <vt:lpstr>Comprehensive SQL functionality</vt:lpstr>
      <vt:lpstr>Question…</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Table design</vt:lpstr>
      <vt:lpstr>Tables – Distributions</vt:lpstr>
      <vt:lpstr>Tables – Partitions</vt:lpstr>
      <vt:lpstr>Tables – Distributions &amp; Partitions</vt:lpstr>
      <vt:lpstr>Common table distribution methods</vt:lpstr>
      <vt:lpstr>Question…</vt:lpstr>
      <vt:lpstr>Performance Patterns</vt:lpstr>
      <vt:lpstr>Distributed table design recommendations</vt:lpstr>
      <vt:lpstr>Automatic statistics management</vt:lpstr>
      <vt:lpstr>Performance Anti-Patterns</vt:lpstr>
      <vt:lpstr>Too many partitions</vt:lpstr>
      <vt:lpstr>Views on Views</vt:lpstr>
      <vt:lpstr>Question…</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Your challenge should you choose to accept it:</vt:lpstr>
      <vt:lpstr>POC Challenges 1 &amp; 2: group-based lab exercises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Kyle Bunting</cp:lastModifiedBy>
  <cp:revision>105</cp:revision>
  <dcterms:created xsi:type="dcterms:W3CDTF">2020-05-01T23:34:12Z</dcterms:created>
  <dcterms:modified xsi:type="dcterms:W3CDTF">2020-09-03T00:48:05Z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